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63" r:id="rId4"/>
    <p:sldId id="262" r:id="rId5"/>
    <p:sldId id="269" r:id="rId6"/>
    <p:sldId id="261" r:id="rId7"/>
    <p:sldId id="266" r:id="rId8"/>
  </p:sldIdLst>
  <p:sldSz cx="9144000" cy="6858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4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157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056" y="108"/>
      </p:cViewPr>
      <p:guideLst>
        <p:guide orient="horz" pos="2184"/>
        <p:guide pos="384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3.3445321097793856E-2"/>
          <c:y val="5.9725220839330614E-2"/>
          <c:w val="0.96655465148306918"/>
          <c:h val="0.85011958661417364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cat>
            <c:strRef>
              <c:f>Sheet1!$A$2</c:f>
              <c:strCache>
                <c:ptCount val="1"/>
                <c:pt idx="0">
                  <c:v>Current Law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15.74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1AD-41DF-8BB5-85FF73A38CC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rgbClr val="41579C"/>
            </a:solidFill>
          </c:spPr>
          <c:invertIfNegative val="0"/>
          <c:cat>
            <c:strRef>
              <c:f>Sheet1!$A$2</c:f>
              <c:strCache>
                <c:ptCount val="1"/>
                <c:pt idx="0">
                  <c:v>Current Law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26.24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1AD-41DF-8BB5-85FF73A38CC6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tx2"/>
            </a:solidFill>
          </c:spPr>
          <c:invertIfNegative val="0"/>
          <c:cat>
            <c:strRef>
              <c:f>Sheet1!$A$2</c:f>
              <c:strCache>
                <c:ptCount val="1"/>
                <c:pt idx="0">
                  <c:v>Current Law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58.05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1AD-41DF-8BB5-85FF73A38C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10303104"/>
        <c:axId val="113281280"/>
      </c:barChart>
      <c:catAx>
        <c:axId val="11030310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13281280"/>
        <c:crosses val="autoZero"/>
        <c:auto val="1"/>
        <c:lblAlgn val="ctr"/>
        <c:lblOffset val="100"/>
        <c:noMultiLvlLbl val="0"/>
      </c:catAx>
      <c:valAx>
        <c:axId val="113281280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one"/>
        <c:crossAx val="11030310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C683C7-509C-4D1A-8457-3EDDC561D317}" type="datetimeFigureOut">
              <a:rPr lang="en-US"/>
              <a:t>2/8/2023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24605E-F8CD-4104-8AF8-D99A7702F320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5884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24605E-F8CD-4104-8AF8-D99A7702F320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3976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24605E-F8CD-4104-8AF8-D99A7702F320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7494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24605E-F8CD-4104-8AF8-D99A7702F320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4303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24605E-F8CD-4104-8AF8-D99A7702F320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0813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43080-2925-4999-BC67-EA19CF140EAD}" type="datetimeFigureOut">
              <a:rPr lang="en-US" smtClean="0"/>
              <a:pPr/>
              <a:t>2/8/2023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FAC00C19-1A83-45A7-92DD-493F4C42542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43080-2925-4999-BC67-EA19CF140EAD}" type="datetimeFigureOut">
              <a:rPr lang="en-US" smtClean="0"/>
              <a:pPr/>
              <a:t>2/8/2023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00C19-1A83-45A7-92DD-493F4C4254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43080-2925-4999-BC67-EA19CF140EAD}" type="datetimeFigureOut">
              <a:rPr lang="en-US" smtClean="0"/>
              <a:pPr/>
              <a:t>2/8/2023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00C19-1A83-45A7-92DD-493F4C4254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43080-2925-4999-BC67-EA19CF140EAD}" type="datetimeFigureOut">
              <a:rPr lang="en-US" smtClean="0"/>
              <a:pPr/>
              <a:t>2/8/2023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00C19-1A83-45A7-92DD-493F4C42542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43080-2925-4999-BC67-EA19CF140EAD}" type="datetimeFigureOut">
              <a:rPr lang="en-US" smtClean="0"/>
              <a:pPr/>
              <a:t>2/8/2023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AC00C19-1A83-45A7-92DD-493F4C4254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43080-2925-4999-BC67-EA19CF140EAD}" type="datetimeFigureOut">
              <a:rPr lang="en-US" smtClean="0"/>
              <a:pPr/>
              <a:t>2/8/2023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00C19-1A83-45A7-92DD-493F4C42542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43080-2925-4999-BC67-EA19CF140EAD}" type="datetimeFigureOut">
              <a:rPr lang="en-US" smtClean="0"/>
              <a:pPr/>
              <a:t>2/8/2023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00C19-1A83-45A7-92DD-493F4C42542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43080-2925-4999-BC67-EA19CF140EAD}" type="datetimeFigureOut">
              <a:rPr lang="en-US" smtClean="0"/>
              <a:pPr/>
              <a:t>2/8/2023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00C19-1A83-45A7-92DD-493F4C4254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43080-2925-4999-BC67-EA19CF140EAD}" type="datetimeFigureOut">
              <a:rPr lang="en-US" smtClean="0"/>
              <a:pPr/>
              <a:t>2/8/2023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00C19-1A83-45A7-92DD-493F4C4254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43080-2925-4999-BC67-EA19CF140EAD}" type="datetimeFigureOut">
              <a:rPr lang="en-US" smtClean="0"/>
              <a:pPr/>
              <a:t>2/8/2023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00C19-1A83-45A7-92DD-493F4C42542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43080-2925-4999-BC67-EA19CF140EAD}" type="datetimeFigureOut">
              <a:rPr lang="en-US" smtClean="0"/>
              <a:pPr/>
              <a:t>2/8/2023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AC00C19-1A83-45A7-92DD-493F4C42542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F443080-2925-4999-BC67-EA19CF140EAD}" type="datetimeFigureOut">
              <a:rPr lang="en-US" smtClean="0"/>
              <a:pPr/>
              <a:t>2/8/2023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FAC00C19-1A83-45A7-92DD-493F4C42542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136994"/>
            <a:ext cx="6858000" cy="1120806"/>
          </a:xfrm>
        </p:spPr>
        <p:txBody>
          <a:bodyPr/>
          <a:lstStyle/>
          <a:p>
            <a:endParaRPr lang="en-US" dirty="0">
              <a:latin typeface="Bookman Old Style" panose="02050604050505020204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Bookman Old Style" panose="02050604050505020204" pitchFamily="18" charset="0"/>
              </a:rPr>
              <a:t>Debt Service Equalization Proposal</a:t>
            </a:r>
          </a:p>
        </p:txBody>
      </p:sp>
    </p:spTree>
    <p:extLst>
      <p:ext uri="{BB962C8B-B14F-4D97-AF65-F5344CB8AC3E}">
        <p14:creationId xmlns:p14="http://schemas.microsoft.com/office/powerpoint/2010/main" val="24263327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>
                <a:latin typeface="Bookman Old Style" panose="02050604050505020204" pitchFamily="18" charset="0"/>
              </a:rPr>
              <a:t>Debt Service Equalization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3200" dirty="0">
                <a:latin typeface="Bookman Old Style" panose="02050604050505020204" pitchFamily="18" charset="0"/>
              </a:rPr>
              <a:t>Minnesota Statues 123B.53.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3200" dirty="0">
                <a:latin typeface="Bookman Old Style" panose="02050604050505020204" pitchFamily="18" charset="0"/>
              </a:rPr>
              <a:t>Created in 1991.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3200" dirty="0">
                <a:latin typeface="Bookman Old Style" panose="02050604050505020204" pitchFamily="18" charset="0"/>
              </a:rPr>
              <a:t>Current appropriation for program is an estimated $15 million for Pay 2024/FY 2025.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3200" dirty="0">
                <a:latin typeface="Bookman Old Style" panose="02050604050505020204" pitchFamily="18" charset="0"/>
              </a:rPr>
              <a:t>Covers less than 3% of total debt service revenue.  Down from over 11% in Pay 1994.</a:t>
            </a:r>
          </a:p>
          <a:p>
            <a:endParaRPr lang="en-US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26589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Chart 11"/>
          <p:cNvGraphicFramePr/>
          <p:nvPr/>
        </p:nvGraphicFramePr>
        <p:xfrm>
          <a:off x="0" y="989556"/>
          <a:ext cx="2304790" cy="5642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56100"/>
            <a:ext cx="7772400" cy="1030377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latin typeface="Bookman Old Style" panose="02050604050505020204" pitchFamily="18" charset="0"/>
              </a:rPr>
              <a:t>How the Debt Service Equalization Program Works</a:t>
            </a:r>
          </a:p>
        </p:txBody>
      </p:sp>
      <p:sp>
        <p:nvSpPr>
          <p:cNvPr id="32" name="Text Box 2"/>
          <p:cNvSpPr txBox="1">
            <a:spLocks noChangeArrowheads="1"/>
          </p:cNvSpPr>
          <p:nvPr/>
        </p:nvSpPr>
        <p:spPr bwMode="auto">
          <a:xfrm>
            <a:off x="1995177" y="5234891"/>
            <a:ext cx="2304791" cy="882742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6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First 15.74% is all local with no equalization.</a:t>
            </a:r>
          </a:p>
        </p:txBody>
      </p:sp>
      <p:sp>
        <p:nvSpPr>
          <p:cNvPr id="33" name="Text Box 2"/>
          <p:cNvSpPr txBox="1">
            <a:spLocks noChangeArrowheads="1"/>
          </p:cNvSpPr>
          <p:nvPr/>
        </p:nvSpPr>
        <p:spPr bwMode="auto">
          <a:xfrm>
            <a:off x="1986581" y="3787611"/>
            <a:ext cx="2324566" cy="1394356"/>
          </a:xfrm>
          <a:prstGeom prst="rect">
            <a:avLst/>
          </a:prstGeom>
          <a:solidFill>
            <a:srgbClr val="FFFFFF"/>
          </a:solidFill>
          <a:ln w="9525">
            <a:solidFill>
              <a:prstClr val="black">
                <a:tint val="75000"/>
                <a:shade val="60000"/>
                <a:satMod val="110000"/>
              </a:prstClr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6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Effort between 15.74% and 26.24% is equalized at </a:t>
            </a:r>
            <a:r>
              <a:rPr lang="en-US" sz="16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55.33% </a:t>
            </a:r>
            <a:r>
              <a:rPr lang="en-US" sz="16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 Statewide Average ANTC</a:t>
            </a:r>
          </a:p>
        </p:txBody>
      </p:sp>
      <p:sp>
        <p:nvSpPr>
          <p:cNvPr id="34" name="Text Box 2"/>
          <p:cNvSpPr txBox="1">
            <a:spLocks noChangeArrowheads="1"/>
          </p:cNvSpPr>
          <p:nvPr/>
        </p:nvSpPr>
        <p:spPr bwMode="auto">
          <a:xfrm>
            <a:off x="1995177" y="2459372"/>
            <a:ext cx="2329324" cy="1130887"/>
          </a:xfrm>
          <a:prstGeom prst="rect">
            <a:avLst/>
          </a:prstGeom>
          <a:noFill/>
          <a:ln w="9525">
            <a:solidFill>
              <a:prstClr val="black">
                <a:tint val="75000"/>
                <a:shade val="60000"/>
                <a:satMod val="110000"/>
              </a:prstClr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6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Effort above 26.24% is equalized at $100% of Statewide Average ANTC</a:t>
            </a: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5885388" y="5331912"/>
            <a:ext cx="2370221" cy="830997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/>
            <a:r>
              <a:rPr lang="en-US" sz="1600" dirty="0">
                <a:latin typeface="Bookman Old Style" panose="02050604050505020204" pitchFamily="18" charset="0"/>
              </a:rPr>
              <a:t>1</a:t>
            </a:r>
            <a:r>
              <a:rPr lang="en-US" sz="1600" baseline="30000" dirty="0">
                <a:latin typeface="Bookman Old Style" panose="02050604050505020204" pitchFamily="18" charset="0"/>
              </a:rPr>
              <a:t>st</a:t>
            </a:r>
            <a:r>
              <a:rPr lang="en-US" sz="1600" dirty="0">
                <a:latin typeface="Bookman Old Style" panose="02050604050505020204" pitchFamily="18" charset="0"/>
              </a:rPr>
              <a:t> Tier Lowered from 15.74% to 10.00% with no equalization.  </a:t>
            </a: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5872189" y="3024816"/>
            <a:ext cx="2324566" cy="338554"/>
          </a:xfrm>
          <a:prstGeom prst="rect">
            <a:avLst/>
          </a:prstGeom>
          <a:solidFill>
            <a:srgbClr val="FFFFFF"/>
          </a:solidFill>
          <a:ln w="9525">
            <a:solidFill>
              <a:prstClr val="black">
                <a:tint val="75000"/>
                <a:shade val="60000"/>
                <a:satMod val="110000"/>
              </a:prstClr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/>
            <a:r>
              <a:rPr lang="en-US" sz="1600" dirty="0">
                <a:latin typeface="Bookman Old Style" panose="02050604050505020204" pitchFamily="18" charset="0"/>
              </a:rPr>
              <a:t>2</a:t>
            </a:r>
            <a:r>
              <a:rPr lang="en-US" sz="1600" baseline="30000" dirty="0">
                <a:latin typeface="Bookman Old Style" panose="02050604050505020204" pitchFamily="18" charset="0"/>
              </a:rPr>
              <a:t>nd</a:t>
            </a:r>
            <a:r>
              <a:rPr lang="en-US" sz="1600" dirty="0">
                <a:latin typeface="Bookman Old Style" panose="02050604050505020204" pitchFamily="18" charset="0"/>
              </a:rPr>
              <a:t> Tier Eliminated</a:t>
            </a: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5885388" y="3819553"/>
            <a:ext cx="2329324" cy="1146211"/>
          </a:xfrm>
          <a:prstGeom prst="rect">
            <a:avLst/>
          </a:prstGeom>
          <a:noFill/>
          <a:ln w="9525">
            <a:solidFill>
              <a:prstClr val="black">
                <a:tint val="75000"/>
                <a:shade val="60000"/>
                <a:satMod val="110000"/>
              </a:prstClr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6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Effort above 10% is equalized at </a:t>
            </a:r>
            <a:r>
              <a:rPr lang="en-US" sz="16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100% of the state average ANTC</a:t>
            </a:r>
            <a:endParaRPr lang="en-US" sz="1600" dirty="0"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5" name="Straight Arrow Connector 14"/>
          <p:cNvCxnSpPr>
            <a:cxnSpLocks/>
          </p:cNvCxnSpPr>
          <p:nvPr/>
        </p:nvCxnSpPr>
        <p:spPr>
          <a:xfrm flipH="1">
            <a:off x="1632285" y="3012991"/>
            <a:ext cx="362892" cy="118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1640305" y="4476358"/>
            <a:ext cx="354872" cy="769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1640305" y="5747411"/>
            <a:ext cx="354872" cy="769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5530516" y="5843437"/>
            <a:ext cx="354872" cy="769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5517317" y="4384851"/>
            <a:ext cx="354872" cy="769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F9E4B98A-1D7D-F64F-5C9F-0422B7978640}"/>
              </a:ext>
            </a:extLst>
          </p:cNvPr>
          <p:cNvSpPr txBox="1"/>
          <p:nvPr/>
        </p:nvSpPr>
        <p:spPr>
          <a:xfrm>
            <a:off x="4571999" y="6308436"/>
            <a:ext cx="15424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2023 Proposal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DCC314CB-3B48-98C7-B536-4D289B20EC7A}"/>
              </a:ext>
            </a:extLst>
          </p:cNvPr>
          <p:cNvCxnSpPr>
            <a:stCxn id="9" idx="1"/>
          </p:cNvCxnSpPr>
          <p:nvPr/>
        </p:nvCxnSpPr>
        <p:spPr>
          <a:xfrm flipH="1">
            <a:off x="5530516" y="3194093"/>
            <a:ext cx="341673" cy="109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3B6A8718-3130-C5DB-9D50-DD2FE40EFB94}"/>
              </a:ext>
            </a:extLst>
          </p:cNvPr>
          <p:cNvSpPr txBox="1"/>
          <p:nvPr/>
        </p:nvSpPr>
        <p:spPr>
          <a:xfrm>
            <a:off x="4664364" y="5572378"/>
            <a:ext cx="852953" cy="54525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6E0806B-E8AE-0BB8-ACE6-DDCE24A681BC}"/>
              </a:ext>
            </a:extLst>
          </p:cNvPr>
          <p:cNvSpPr txBox="1"/>
          <p:nvPr/>
        </p:nvSpPr>
        <p:spPr>
          <a:xfrm>
            <a:off x="4664364" y="1477280"/>
            <a:ext cx="839754" cy="4095098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55121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7284"/>
            <a:ext cx="7776754" cy="108284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latin typeface="Bookman Old Style" panose="02050604050505020204" pitchFamily="18" charset="0"/>
              </a:rPr>
              <a:t>How Equalization Works in First Tier of </a:t>
            </a:r>
            <a:r>
              <a:rPr lang="en-US" dirty="0" err="1">
                <a:latin typeface="Bookman Old Style" panose="02050604050505020204" pitchFamily="18" charset="0"/>
              </a:rPr>
              <a:t>Equalizaton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</a:p>
        </p:txBody>
      </p:sp>
      <p:grpSp>
        <p:nvGrpSpPr>
          <p:cNvPr id="4" name="Group 21"/>
          <p:cNvGrpSpPr>
            <a:grpSpLocks noGrp="1"/>
          </p:cNvGrpSpPr>
          <p:nvPr/>
        </p:nvGrpSpPr>
        <p:grpSpPr bwMode="auto">
          <a:xfrm>
            <a:off x="1732528" y="2141621"/>
            <a:ext cx="6000683" cy="1419726"/>
            <a:chOff x="792892" y="4202007"/>
            <a:chExt cx="7467600" cy="1298784"/>
          </a:xfrm>
          <a:solidFill>
            <a:srgbClr val="41579C"/>
          </a:solidFill>
        </p:grpSpPr>
        <p:sp>
          <p:nvSpPr>
            <p:cNvPr id="5" name="AutoShape 11"/>
            <p:cNvSpPr>
              <a:spLocks noChangeArrowheads="1"/>
            </p:cNvSpPr>
            <p:nvPr/>
          </p:nvSpPr>
          <p:spPr bwMode="auto">
            <a:xfrm>
              <a:off x="792892" y="4202007"/>
              <a:ext cx="7467600" cy="1298784"/>
            </a:xfrm>
            <a:prstGeom prst="roundRect">
              <a:avLst>
                <a:gd name="adj" fmla="val 16667"/>
              </a:avLst>
            </a:prstGeom>
            <a:grpFill/>
            <a:ln w="38100">
              <a:solidFill>
                <a:schemeClr val="tx2">
                  <a:lumMod val="60000"/>
                  <a:lumOff val="40000"/>
                </a:scheme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6" name="Text Box 5"/>
            <p:cNvSpPr txBox="1">
              <a:spLocks noChangeArrowheads="1"/>
            </p:cNvSpPr>
            <p:nvPr/>
          </p:nvSpPr>
          <p:spPr bwMode="auto">
            <a:xfrm>
              <a:off x="6507701" y="4503290"/>
              <a:ext cx="1691515" cy="366026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342900" indent="-342900" algn="just">
                <a:buFont typeface="Wingdings" pitchFamily="2" charset="2"/>
                <a:buNone/>
                <a:defRPr/>
              </a:pPr>
              <a:r>
                <a:rPr lang="en-US" sz="2000" b="1" dirty="0">
                  <a:solidFill>
                    <a:schemeClr val="bg1"/>
                  </a:solidFill>
                </a:rPr>
                <a:t>=  % Levy </a:t>
              </a:r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1438407" y="4267201"/>
              <a:ext cx="5330264" cy="366026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000" b="1" dirty="0">
                  <a:solidFill>
                    <a:schemeClr val="bg1"/>
                  </a:solidFill>
                </a:rPr>
                <a:t>District’s  ANTC  per Pupil Unit (PU)</a:t>
              </a:r>
            </a:p>
          </p:txBody>
        </p:sp>
        <p:sp>
          <p:nvSpPr>
            <p:cNvPr id="8" name="Text Box 7"/>
            <p:cNvSpPr txBox="1">
              <a:spLocks noChangeArrowheads="1"/>
            </p:cNvSpPr>
            <p:nvPr/>
          </p:nvSpPr>
          <p:spPr bwMode="auto">
            <a:xfrm>
              <a:off x="1225722" y="4724403"/>
              <a:ext cx="5281979" cy="64758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sz="2000" b="1" dirty="0">
                  <a:solidFill>
                    <a:schemeClr val="bg1"/>
                  </a:solidFill>
                </a:rPr>
                <a:t>Equalizing Factor (Set by State Law at 55.33% on State Average ANTC)</a:t>
              </a:r>
            </a:p>
          </p:txBody>
        </p:sp>
        <p:sp>
          <p:nvSpPr>
            <p:cNvPr id="9" name="Line 8"/>
            <p:cNvSpPr>
              <a:spLocks noChangeShapeType="1"/>
            </p:cNvSpPr>
            <p:nvPr/>
          </p:nvSpPr>
          <p:spPr bwMode="auto">
            <a:xfrm>
              <a:off x="1155343" y="4648201"/>
              <a:ext cx="5181600" cy="0"/>
            </a:xfrm>
            <a:prstGeom prst="line">
              <a:avLst/>
            </a:prstGeom>
            <a:grpFill/>
            <a:ln w="190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000" b="1"/>
            </a:p>
          </p:txBody>
        </p:sp>
      </p:grpSp>
      <p:grpSp>
        <p:nvGrpSpPr>
          <p:cNvPr id="10" name="Group 21"/>
          <p:cNvGrpSpPr>
            <a:grpSpLocks/>
          </p:cNvGrpSpPr>
          <p:nvPr/>
        </p:nvGrpSpPr>
        <p:grpSpPr bwMode="auto">
          <a:xfrm>
            <a:off x="1744560" y="4307379"/>
            <a:ext cx="5988651" cy="1094874"/>
            <a:chOff x="762000" y="4191000"/>
            <a:chExt cx="7648058" cy="990600"/>
          </a:xfrm>
          <a:solidFill>
            <a:srgbClr val="41579C"/>
          </a:solidFill>
        </p:grpSpPr>
        <p:sp>
          <p:nvSpPr>
            <p:cNvPr id="11" name="AutoShape 11"/>
            <p:cNvSpPr>
              <a:spLocks noChangeArrowheads="1"/>
            </p:cNvSpPr>
            <p:nvPr/>
          </p:nvSpPr>
          <p:spPr bwMode="auto">
            <a:xfrm>
              <a:off x="762000" y="4191000"/>
              <a:ext cx="7648058" cy="990600"/>
            </a:xfrm>
            <a:prstGeom prst="roundRect">
              <a:avLst>
                <a:gd name="adj" fmla="val 16667"/>
              </a:avLst>
            </a:prstGeom>
            <a:grpFill/>
            <a:ln w="38100">
              <a:solidFill>
                <a:schemeClr val="tx2">
                  <a:lumMod val="60000"/>
                  <a:lumOff val="40000"/>
                </a:scheme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12" name="Text Box 5"/>
            <p:cNvSpPr txBox="1">
              <a:spLocks noChangeArrowheads="1"/>
            </p:cNvSpPr>
            <p:nvPr/>
          </p:nvSpPr>
          <p:spPr bwMode="auto">
            <a:xfrm>
              <a:off x="6385748" y="4484915"/>
              <a:ext cx="1880624" cy="36200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342900" indent="-342900">
                <a:buFont typeface="Wingdings" pitchFamily="2" charset="2"/>
                <a:buNone/>
                <a:defRPr/>
              </a:pPr>
              <a:r>
                <a:rPr lang="en-US" sz="2000" b="1" dirty="0">
                  <a:solidFill>
                    <a:schemeClr val="bg1"/>
                  </a:solidFill>
                </a:rPr>
                <a:t>= 75% Levy </a:t>
              </a:r>
            </a:p>
          </p:txBody>
        </p:sp>
        <p:sp>
          <p:nvSpPr>
            <p:cNvPr id="13" name="Text Box 6"/>
            <p:cNvSpPr txBox="1">
              <a:spLocks noChangeArrowheads="1"/>
            </p:cNvSpPr>
            <p:nvPr/>
          </p:nvSpPr>
          <p:spPr bwMode="auto">
            <a:xfrm>
              <a:off x="2175918" y="4267200"/>
              <a:ext cx="1556268" cy="36200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000" b="1" dirty="0">
                  <a:solidFill>
                    <a:schemeClr val="bg1"/>
                  </a:solidFill>
                </a:rPr>
                <a:t>$4,886 PU</a:t>
              </a:r>
            </a:p>
          </p:txBody>
        </p:sp>
        <p:sp>
          <p:nvSpPr>
            <p:cNvPr id="14" name="Text Box 7"/>
            <p:cNvSpPr txBox="1">
              <a:spLocks noChangeArrowheads="1"/>
            </p:cNvSpPr>
            <p:nvPr/>
          </p:nvSpPr>
          <p:spPr bwMode="auto">
            <a:xfrm>
              <a:off x="2213199" y="4724400"/>
              <a:ext cx="1556268" cy="36200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000" b="1" dirty="0">
                  <a:solidFill>
                    <a:schemeClr val="bg1"/>
                  </a:solidFill>
                </a:rPr>
                <a:t>$6,514 PU</a:t>
              </a:r>
            </a:p>
          </p:txBody>
        </p:sp>
        <p:sp>
          <p:nvSpPr>
            <p:cNvPr id="15" name="Line 8"/>
            <p:cNvSpPr>
              <a:spLocks noChangeShapeType="1"/>
            </p:cNvSpPr>
            <p:nvPr/>
          </p:nvSpPr>
          <p:spPr bwMode="auto">
            <a:xfrm>
              <a:off x="1070199" y="4648200"/>
              <a:ext cx="5181600" cy="0"/>
            </a:xfrm>
            <a:prstGeom prst="line">
              <a:avLst/>
            </a:prstGeom>
            <a:grpFill/>
            <a:ln w="190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000" b="1"/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914411" y="3645569"/>
            <a:ext cx="20213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Example: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911641" y="5630779"/>
            <a:ext cx="36094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75% Levy/25% State Aid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922427" y="1608145"/>
            <a:ext cx="20213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Calculation: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7284"/>
            <a:ext cx="7776754" cy="108284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latin typeface="Bookman Old Style" panose="02050604050505020204" pitchFamily="18" charset="0"/>
              </a:rPr>
              <a:t>How Equalization Works in Second Tier of </a:t>
            </a:r>
            <a:r>
              <a:rPr lang="en-US" dirty="0" err="1">
                <a:latin typeface="Bookman Old Style" panose="02050604050505020204" pitchFamily="18" charset="0"/>
              </a:rPr>
              <a:t>Equalizaton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</a:p>
        </p:txBody>
      </p:sp>
      <p:grpSp>
        <p:nvGrpSpPr>
          <p:cNvPr id="4" name="Group 21"/>
          <p:cNvGrpSpPr>
            <a:grpSpLocks noGrp="1"/>
          </p:cNvGrpSpPr>
          <p:nvPr/>
        </p:nvGrpSpPr>
        <p:grpSpPr bwMode="auto">
          <a:xfrm>
            <a:off x="1732528" y="2141622"/>
            <a:ext cx="6427403" cy="1398731"/>
            <a:chOff x="792892" y="4202006"/>
            <a:chExt cx="7467600" cy="1279577"/>
          </a:xfrm>
          <a:solidFill>
            <a:srgbClr val="41579C"/>
          </a:solidFill>
        </p:grpSpPr>
        <p:sp>
          <p:nvSpPr>
            <p:cNvPr id="5" name="AutoShape 11"/>
            <p:cNvSpPr>
              <a:spLocks noChangeArrowheads="1"/>
            </p:cNvSpPr>
            <p:nvPr/>
          </p:nvSpPr>
          <p:spPr bwMode="auto">
            <a:xfrm>
              <a:off x="792892" y="4202006"/>
              <a:ext cx="7467600" cy="1279577"/>
            </a:xfrm>
            <a:prstGeom prst="roundRect">
              <a:avLst>
                <a:gd name="adj" fmla="val 16667"/>
              </a:avLst>
            </a:prstGeom>
            <a:grpFill/>
            <a:ln w="38100">
              <a:solidFill>
                <a:schemeClr val="tx2">
                  <a:lumMod val="60000"/>
                  <a:lumOff val="40000"/>
                </a:scheme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6" name="Text Box 5"/>
            <p:cNvSpPr txBox="1">
              <a:spLocks noChangeArrowheads="1"/>
            </p:cNvSpPr>
            <p:nvPr/>
          </p:nvSpPr>
          <p:spPr bwMode="auto">
            <a:xfrm>
              <a:off x="6380557" y="4496581"/>
              <a:ext cx="1384156" cy="366026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342900" indent="-342900">
                <a:buFont typeface="Wingdings" pitchFamily="2" charset="2"/>
                <a:buNone/>
                <a:defRPr/>
              </a:pPr>
              <a:r>
                <a:rPr lang="en-US" sz="2000" b="1" dirty="0">
                  <a:solidFill>
                    <a:schemeClr val="bg1"/>
                  </a:solidFill>
                </a:rPr>
                <a:t>= % Levy</a:t>
              </a:r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1319234" y="4268758"/>
              <a:ext cx="5061323" cy="366026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sz="2000" b="1" dirty="0">
                  <a:solidFill>
                    <a:schemeClr val="bg1"/>
                  </a:solidFill>
                </a:rPr>
                <a:t>District’s  ANTC  per Pupil Unit (PU)</a:t>
              </a:r>
            </a:p>
          </p:txBody>
        </p:sp>
        <p:sp>
          <p:nvSpPr>
            <p:cNvPr id="8" name="Text Box 7"/>
            <p:cNvSpPr txBox="1">
              <a:spLocks noChangeArrowheads="1"/>
            </p:cNvSpPr>
            <p:nvPr/>
          </p:nvSpPr>
          <p:spPr bwMode="auto">
            <a:xfrm>
              <a:off x="1225722" y="4724403"/>
              <a:ext cx="5281979" cy="64758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sz="2000" b="1" dirty="0">
                  <a:solidFill>
                    <a:schemeClr val="bg1"/>
                  </a:solidFill>
                </a:rPr>
                <a:t>Equalizing Factor (Set by State Law at 100% of Statewide Average ANTC)</a:t>
              </a:r>
            </a:p>
          </p:txBody>
        </p:sp>
        <p:sp>
          <p:nvSpPr>
            <p:cNvPr id="9" name="Line 8"/>
            <p:cNvSpPr>
              <a:spLocks noChangeShapeType="1"/>
            </p:cNvSpPr>
            <p:nvPr/>
          </p:nvSpPr>
          <p:spPr bwMode="auto">
            <a:xfrm>
              <a:off x="1155345" y="4648201"/>
              <a:ext cx="5061323" cy="4232"/>
            </a:xfrm>
            <a:prstGeom prst="line">
              <a:avLst/>
            </a:prstGeom>
            <a:grpFill/>
            <a:ln w="190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000" b="1"/>
            </a:p>
          </p:txBody>
        </p:sp>
      </p:grpSp>
      <p:grpSp>
        <p:nvGrpSpPr>
          <p:cNvPr id="10" name="Group 21"/>
          <p:cNvGrpSpPr>
            <a:grpSpLocks/>
          </p:cNvGrpSpPr>
          <p:nvPr/>
        </p:nvGrpSpPr>
        <p:grpSpPr bwMode="auto">
          <a:xfrm>
            <a:off x="1744560" y="4307379"/>
            <a:ext cx="5988651" cy="1094874"/>
            <a:chOff x="762000" y="4191000"/>
            <a:chExt cx="7648058" cy="990600"/>
          </a:xfrm>
          <a:solidFill>
            <a:srgbClr val="41579C"/>
          </a:solidFill>
        </p:grpSpPr>
        <p:sp>
          <p:nvSpPr>
            <p:cNvPr id="11" name="AutoShape 11"/>
            <p:cNvSpPr>
              <a:spLocks noChangeArrowheads="1"/>
            </p:cNvSpPr>
            <p:nvPr/>
          </p:nvSpPr>
          <p:spPr bwMode="auto">
            <a:xfrm>
              <a:off x="762000" y="4191000"/>
              <a:ext cx="7648058" cy="990600"/>
            </a:xfrm>
            <a:prstGeom prst="roundRect">
              <a:avLst>
                <a:gd name="adj" fmla="val 16667"/>
              </a:avLst>
            </a:prstGeom>
            <a:grpFill/>
            <a:ln w="38100">
              <a:solidFill>
                <a:schemeClr val="tx2">
                  <a:lumMod val="60000"/>
                  <a:lumOff val="40000"/>
                </a:scheme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12" name="Text Box 5"/>
            <p:cNvSpPr txBox="1">
              <a:spLocks noChangeArrowheads="1"/>
            </p:cNvSpPr>
            <p:nvPr/>
          </p:nvSpPr>
          <p:spPr bwMode="auto">
            <a:xfrm>
              <a:off x="6385748" y="4484915"/>
              <a:ext cx="1880624" cy="36200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342900" indent="-342900">
                <a:buFont typeface="Wingdings" pitchFamily="2" charset="2"/>
                <a:buNone/>
                <a:defRPr/>
              </a:pPr>
              <a:r>
                <a:rPr lang="en-US" sz="2000" b="1" dirty="0">
                  <a:solidFill>
                    <a:schemeClr val="bg1"/>
                  </a:solidFill>
                </a:rPr>
                <a:t>= 41% Levy </a:t>
              </a:r>
            </a:p>
          </p:txBody>
        </p:sp>
        <p:sp>
          <p:nvSpPr>
            <p:cNvPr id="13" name="Text Box 6"/>
            <p:cNvSpPr txBox="1">
              <a:spLocks noChangeArrowheads="1"/>
            </p:cNvSpPr>
            <p:nvPr/>
          </p:nvSpPr>
          <p:spPr bwMode="auto">
            <a:xfrm>
              <a:off x="2175918" y="4267200"/>
              <a:ext cx="1556268" cy="36200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000" b="1" dirty="0">
                  <a:solidFill>
                    <a:schemeClr val="bg1"/>
                  </a:solidFill>
                </a:rPr>
                <a:t>$4,886 PU</a:t>
              </a:r>
            </a:p>
          </p:txBody>
        </p:sp>
        <p:sp>
          <p:nvSpPr>
            <p:cNvPr id="14" name="Text Box 7"/>
            <p:cNvSpPr txBox="1">
              <a:spLocks noChangeArrowheads="1"/>
            </p:cNvSpPr>
            <p:nvPr/>
          </p:nvSpPr>
          <p:spPr bwMode="auto">
            <a:xfrm>
              <a:off x="2213199" y="4724400"/>
              <a:ext cx="1705712" cy="36200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000" b="1" dirty="0">
                  <a:solidFill>
                    <a:schemeClr val="bg1"/>
                  </a:solidFill>
                </a:rPr>
                <a:t>$11,774 PU</a:t>
              </a:r>
            </a:p>
          </p:txBody>
        </p:sp>
        <p:sp>
          <p:nvSpPr>
            <p:cNvPr id="15" name="Line 8"/>
            <p:cNvSpPr>
              <a:spLocks noChangeShapeType="1"/>
            </p:cNvSpPr>
            <p:nvPr/>
          </p:nvSpPr>
          <p:spPr bwMode="auto">
            <a:xfrm>
              <a:off x="1070199" y="4648200"/>
              <a:ext cx="5181600" cy="0"/>
            </a:xfrm>
            <a:prstGeom prst="line">
              <a:avLst/>
            </a:prstGeom>
            <a:grpFill/>
            <a:ln w="190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000" b="1"/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914411" y="3645569"/>
            <a:ext cx="20213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Example: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911641" y="5630779"/>
            <a:ext cx="36094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41% Levy/59% State Aid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922427" y="1608145"/>
            <a:ext cx="20213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Calculation:</a:t>
            </a:r>
          </a:p>
        </p:txBody>
      </p:sp>
    </p:spTree>
    <p:extLst>
      <p:ext uri="{BB962C8B-B14F-4D97-AF65-F5344CB8AC3E}">
        <p14:creationId xmlns:p14="http://schemas.microsoft.com/office/powerpoint/2010/main" val="3925758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>
                <a:latin typeface="Bookman Old Style" panose="02050604050505020204" pitchFamily="18" charset="0"/>
              </a:rPr>
              <a:t>Benefit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US" sz="4800" dirty="0">
                <a:latin typeface="Bookman Old Style" panose="02050604050505020204" pitchFamily="18" charset="0"/>
              </a:rPr>
              <a:t>An Additional </a:t>
            </a:r>
            <a:r>
              <a:rPr lang="en-US" sz="4800" b="1" u="sng" dirty="0">
                <a:latin typeface="Bookman Old Style" panose="02050604050505020204" pitchFamily="18" charset="0"/>
              </a:rPr>
              <a:t>$40 Million</a:t>
            </a:r>
            <a:r>
              <a:rPr lang="en-US" sz="4800" b="1" dirty="0">
                <a:latin typeface="Bookman Old Style" panose="02050604050505020204" pitchFamily="18" charset="0"/>
              </a:rPr>
              <a:t> </a:t>
            </a:r>
            <a:r>
              <a:rPr lang="en-US" sz="4800" dirty="0">
                <a:latin typeface="Bookman Old Style" panose="02050604050505020204" pitchFamily="18" charset="0"/>
              </a:rPr>
              <a:t>in Property Tax Relief by Buying Down Local School District Property Tax Effort in Low Property Wealth School Districts.</a:t>
            </a:r>
          </a:p>
        </p:txBody>
      </p:sp>
    </p:spTree>
    <p:extLst>
      <p:ext uri="{BB962C8B-B14F-4D97-AF65-F5344CB8AC3E}">
        <p14:creationId xmlns:p14="http://schemas.microsoft.com/office/powerpoint/2010/main" val="22012298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Bookman Old Style" panose="02050604050505020204" pitchFamily="18" charset="0"/>
              </a:rPr>
              <a:t>Talking Points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dirty="0"/>
              <a:t>This is $40 million in </a:t>
            </a:r>
            <a:r>
              <a:rPr lang="en-US" u="sng" dirty="0"/>
              <a:t>property tax relief</a:t>
            </a:r>
            <a:r>
              <a:rPr lang="en-US" dirty="0"/>
              <a:t> goes to low property wealth districts throughout the state that are at a distinct disadvantage when trying to pass building bonds in </a:t>
            </a:r>
            <a:r>
              <a:rPr lang="en-US" u="sng" dirty="0"/>
              <a:t>voter-approved</a:t>
            </a:r>
            <a:r>
              <a:rPr lang="en-US" dirty="0"/>
              <a:t> elections.</a:t>
            </a:r>
          </a:p>
          <a:p>
            <a:pPr>
              <a:spcAft>
                <a:spcPts val="1200"/>
              </a:spcAft>
            </a:pPr>
            <a:r>
              <a:rPr lang="en-US" dirty="0"/>
              <a:t>This proposal does not seek to take money from the School Building Bond Agricultural credit that went into law in 2017.  There is a need for both approaches.  This is not an </a:t>
            </a:r>
            <a:r>
              <a:rPr lang="en-US" u="sng" dirty="0"/>
              <a:t>either/or</a:t>
            </a:r>
            <a:r>
              <a:rPr lang="en-US" dirty="0"/>
              <a:t>.  It is a </a:t>
            </a:r>
            <a:r>
              <a:rPr lang="en-US" u="sng" dirty="0"/>
              <a:t>both/and</a:t>
            </a:r>
            <a:r>
              <a:rPr lang="en-US" dirty="0"/>
              <a:t>.  The burden on agricultural property for building bonds needs continual improvement.</a:t>
            </a:r>
          </a:p>
          <a:p>
            <a:pPr>
              <a:spcAft>
                <a:spcPts val="1200"/>
              </a:spcAft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4154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Custom 24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41579C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293</TotalTime>
  <Words>369</Words>
  <Application>Microsoft Office PowerPoint</Application>
  <PresentationFormat>Letter Paper (8.5x11 in)</PresentationFormat>
  <Paragraphs>43</Paragraphs>
  <Slides>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Bookman Old Style</vt:lpstr>
      <vt:lpstr>Calibri</vt:lpstr>
      <vt:lpstr>Franklin Gothic Book</vt:lpstr>
      <vt:lpstr>Perpetua</vt:lpstr>
      <vt:lpstr>Wingdings</vt:lpstr>
      <vt:lpstr>Wingdings 2</vt:lpstr>
      <vt:lpstr>Equity</vt:lpstr>
      <vt:lpstr>Debt Service Equalization Proposal</vt:lpstr>
      <vt:lpstr>Debt Service Equalization Program</vt:lpstr>
      <vt:lpstr>How the Debt Service Equalization Program Works</vt:lpstr>
      <vt:lpstr>How Equalization Works in First Tier of Equalizaton </vt:lpstr>
      <vt:lpstr>How Equalization Works in Second Tier of Equalizaton </vt:lpstr>
      <vt:lpstr>Benefit</vt:lpstr>
      <vt:lpstr>Talking Points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Debt Service Equalization Proposal</dc:title>
  <dc:creator>Brad Lundell</dc:creator>
  <cp:lastModifiedBy>Brad Lundell</cp:lastModifiedBy>
  <cp:revision>30</cp:revision>
  <cp:lastPrinted>2016-03-09T22:14:29Z</cp:lastPrinted>
  <dcterms:created xsi:type="dcterms:W3CDTF">2016-03-07T01:15:00Z</dcterms:created>
  <dcterms:modified xsi:type="dcterms:W3CDTF">2023-02-08T23:07:21Z</dcterms:modified>
</cp:coreProperties>
</file>